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37" r:id="rId2"/>
    <p:sldId id="325" r:id="rId3"/>
    <p:sldId id="326" r:id="rId4"/>
    <p:sldId id="327" r:id="rId5"/>
    <p:sldId id="328" r:id="rId6"/>
    <p:sldId id="329" r:id="rId7"/>
    <p:sldId id="342" r:id="rId8"/>
    <p:sldId id="330" r:id="rId9"/>
    <p:sldId id="331" r:id="rId10"/>
    <p:sldId id="341" r:id="rId11"/>
    <p:sldId id="332" r:id="rId12"/>
    <p:sldId id="338" r:id="rId13"/>
    <p:sldId id="333" r:id="rId14"/>
    <p:sldId id="314" r:id="rId15"/>
    <p:sldId id="334" r:id="rId16"/>
    <p:sldId id="335" r:id="rId17"/>
    <p:sldId id="318" r:id="rId18"/>
    <p:sldId id="317" r:id="rId19"/>
    <p:sldId id="289" r:id="rId20"/>
    <p:sldId id="339" r:id="rId21"/>
    <p:sldId id="320" r:id="rId22"/>
    <p:sldId id="322" r:id="rId23"/>
    <p:sldId id="340" r:id="rId24"/>
    <p:sldId id="336" r:id="rId25"/>
    <p:sldId id="306" r:id="rId26"/>
    <p:sldId id="292" r:id="rId27"/>
    <p:sldId id="323" r:id="rId28"/>
    <p:sldId id="264" r:id="rId29"/>
    <p:sldId id="268" r:id="rId30"/>
    <p:sldId id="343" r:id="rId31"/>
    <p:sldId id="307" r:id="rId32"/>
    <p:sldId id="324" r:id="rId3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CC0000"/>
    <a:srgbClr val="FF0000"/>
    <a:srgbClr val="CCFFCC"/>
    <a:srgbClr val="99FF99"/>
    <a:srgbClr val="FF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3" autoAdjust="0"/>
    <p:restoredTop sz="96964" autoAdjust="0"/>
  </p:normalViewPr>
  <p:slideViewPr>
    <p:cSldViewPr>
      <p:cViewPr varScale="1">
        <p:scale>
          <a:sx n="42" d="100"/>
          <a:sy n="42" d="100"/>
        </p:scale>
        <p:origin x="-12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3C019A3E-A836-4F57-9BAB-0944AF71E4A5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FF519F29-3F28-4B79-A4DE-BA4D24C53C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097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2A2FB9B9-7AAA-43F0-B278-5B804556E082}" type="slidenum">
              <a:rPr lang="zh-CN" altLang="en-US" smtClean="0"/>
              <a:pPr eaLnBrk="1" hangingPunct="1"/>
              <a:t>9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64227DB3-7B8E-48D4-B564-246E02E4C5FC}" type="slidenum">
              <a:rPr lang="zh-CN" altLang="en-US" smtClean="0"/>
              <a:pPr eaLnBrk="1" hangingPunct="1"/>
              <a:t>29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1CE0C-BD63-4DE7-A8F4-1487467D4D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61673696"/>
      </p:ext>
    </p:extLst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F50C0-620C-491C-872F-372D26158AE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33815040"/>
      </p:ext>
    </p:extLst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5E6AF-A998-4F82-A445-48FAFDB8F86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9907898"/>
      </p:ext>
    </p:extLst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10EAD-D31B-47D8-B39B-7DFB17430F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0173038"/>
      </p:ext>
    </p:extLst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2F39C-3515-4612-B596-343535B0EB0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57005466"/>
      </p:ext>
    </p:extLst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8E8EC-751F-47DD-9022-332C768844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4687529"/>
      </p:ext>
    </p:extLst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C3AC3-0308-491E-896E-9FB17FFF357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7775515"/>
      </p:ext>
    </p:extLst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39500-6A84-4B94-BE2B-ADD1AA5CCB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73492932"/>
      </p:ext>
    </p:extLst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BDF74-B654-4DF9-A122-20B255FD0E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72051618"/>
      </p:ext>
    </p:extLst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2326D-8841-4652-AC1C-725F03D655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3558049"/>
      </p:ext>
    </p:extLst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E342A-E8F2-4D73-9202-44DC23DC701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91094037"/>
      </p:ext>
    </p:extLst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89AC3EAB-73AD-4D52-9422-E6E2305EE70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heel spokes="3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Weather%20Forecast.avi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WordArt 3"/>
          <p:cNvSpPr>
            <a:spLocks noChangeArrowheads="1" noChangeShapeType="1" noTextEdit="1"/>
          </p:cNvSpPr>
          <p:nvPr/>
        </p:nvSpPr>
        <p:spPr bwMode="auto">
          <a:xfrm>
            <a:off x="4572000" y="908050"/>
            <a:ext cx="2663825" cy="10795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FF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0066"/>
                    </a:gs>
                    <a:gs pos="100000">
                      <a:srgbClr val="CC00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107763" dir="18900000" algn="ctr" rotWithShape="0">
                    <a:srgbClr val="C0C0C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Unit 7</a:t>
            </a:r>
            <a:endParaRPr lang="zh-CN" altLang="en-US" kern="10">
              <a:ln w="12700">
                <a:solidFill>
                  <a:srgbClr val="FF33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CC0066"/>
                  </a:gs>
                  <a:gs pos="100000">
                    <a:srgbClr val="CC00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effectLst>
                <a:outerShdw dist="107763" dir="18900000" algn="ctr" rotWithShape="0">
                  <a:srgbClr val="C0C0C0">
                    <a:alpha val="5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19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nimBg="1"/>
      <p:bldP spid="41987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内容占位符 2"/>
          <p:cNvSpPr>
            <a:spLocks/>
          </p:cNvSpPr>
          <p:nvPr/>
        </p:nvSpPr>
        <p:spPr bwMode="auto">
          <a:xfrm>
            <a:off x="685800" y="914400"/>
            <a:ext cx="8229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cs typeface="Times New Roman" pitchFamily="18" charset="0"/>
              </a:rPr>
              <a:t>Friends are ______ Russian bread to take home. In a park, some boys are _______ in the snow. One girl is _______ on a river and a man is _______ a photos of a snowman.</a:t>
            </a:r>
          </a:p>
          <a:p>
            <a:pPr>
              <a:lnSpc>
                <a:spcPct val="120000"/>
              </a:lnSpc>
            </a:pPr>
            <a:r>
              <a:rPr lang="en-US" altLang="zh-CN">
                <a:cs typeface="Times New Roman" pitchFamily="18" charset="0"/>
              </a:rPr>
              <a:t>I miss you.</a:t>
            </a:r>
          </a:p>
          <a:p>
            <a:pPr>
              <a:lnSpc>
                <a:spcPct val="120000"/>
              </a:lnSpc>
            </a:pPr>
            <a:r>
              <a:rPr lang="en-US" altLang="zh-CN">
                <a:cs typeface="Times New Roman" pitchFamily="18" charset="0"/>
              </a:rPr>
              <a:t>Kate. </a:t>
            </a:r>
          </a:p>
        </p:txBody>
      </p:sp>
      <p:pic>
        <p:nvPicPr>
          <p:cNvPr id="46085" name="Picture 5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6" t="36061" r="7300" b="4567"/>
          <a:stretch>
            <a:fillRect/>
          </a:stretch>
        </p:blipFill>
        <p:spPr bwMode="auto">
          <a:xfrm>
            <a:off x="6781800" y="3886200"/>
            <a:ext cx="1582738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304800"/>
            <a:ext cx="8534400" cy="5791200"/>
          </a:xfrm>
        </p:spPr>
        <p:txBody>
          <a:bodyPr/>
          <a:lstStyle/>
          <a:p>
            <a:pPr marL="531813" indent="-531813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zh-CN" altLang="en-US" sz="3400" b="1" smtClean="0">
                <a:solidFill>
                  <a:srgbClr val="C00000"/>
                </a:solidFill>
                <a:latin typeface="Times New Roman" pitchFamily="18" charset="0"/>
              </a:rPr>
              <a:t>思路指导：</a:t>
            </a:r>
            <a:endParaRPr lang="en-US" altLang="zh-CN" sz="3400" b="1" smtClean="0">
              <a:solidFill>
                <a:srgbClr val="C00000"/>
              </a:solidFill>
              <a:latin typeface="Times New Roman" pitchFamily="18" charset="0"/>
            </a:endParaRPr>
          </a:p>
          <a:p>
            <a:pPr marL="531813" indent="-531813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zh-CN" altLang="en-US" sz="3400" b="1" smtClean="0">
                <a:solidFill>
                  <a:srgbClr val="9933FF"/>
                </a:solidFill>
                <a:latin typeface="Times New Roman" pitchFamily="18" charset="0"/>
              </a:rPr>
              <a:t>首先</a:t>
            </a:r>
            <a:r>
              <a:rPr lang="en-US" altLang="zh-CN" sz="3400" b="1" smtClean="0">
                <a:solidFill>
                  <a:srgbClr val="9933FF"/>
                </a:solidFill>
                <a:latin typeface="Times New Roman" pitchFamily="18" charset="0"/>
              </a:rPr>
              <a:t>, </a:t>
            </a:r>
            <a:r>
              <a:rPr lang="zh-CN" altLang="en-US" sz="3400" b="1" smtClean="0">
                <a:solidFill>
                  <a:srgbClr val="9933FF"/>
                </a:solidFill>
                <a:latin typeface="Times New Roman" pitchFamily="18" charset="0"/>
              </a:rPr>
              <a:t>应读方框里的单词</a:t>
            </a:r>
            <a:r>
              <a:rPr lang="en-US" altLang="zh-CN" sz="3400" b="1" smtClean="0">
                <a:solidFill>
                  <a:srgbClr val="9933FF"/>
                </a:solidFill>
                <a:latin typeface="Times New Roman" pitchFamily="18" charset="0"/>
              </a:rPr>
              <a:t>, </a:t>
            </a:r>
            <a:r>
              <a:rPr lang="zh-CN" altLang="en-US" sz="3400" b="1" smtClean="0">
                <a:solidFill>
                  <a:srgbClr val="9933FF"/>
                </a:solidFill>
                <a:latin typeface="Times New Roman" pitchFamily="18" charset="0"/>
              </a:rPr>
              <a:t>掌握每个单 词的意思。</a:t>
            </a:r>
            <a:endParaRPr lang="en-US" altLang="zh-CN" sz="3400" b="1" smtClean="0">
              <a:solidFill>
                <a:srgbClr val="9933FF"/>
              </a:solidFill>
              <a:latin typeface="Times New Roman" pitchFamily="18" charset="0"/>
            </a:endParaRPr>
          </a:p>
          <a:p>
            <a:pPr marL="531813" indent="-531813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zh-CN" altLang="en-US" sz="3400" b="1" smtClean="0">
                <a:solidFill>
                  <a:srgbClr val="FF00FF"/>
                </a:solidFill>
                <a:latin typeface="Times New Roman" pitchFamily="18" charset="0"/>
              </a:rPr>
              <a:t> 其次</a:t>
            </a:r>
            <a:r>
              <a:rPr lang="en-US" altLang="zh-CN" sz="3400" b="1" smtClean="0">
                <a:solidFill>
                  <a:srgbClr val="FF00FF"/>
                </a:solidFill>
                <a:latin typeface="Times New Roman" pitchFamily="18" charset="0"/>
              </a:rPr>
              <a:t>, </a:t>
            </a:r>
            <a:r>
              <a:rPr lang="zh-CN" altLang="en-US" sz="3400" b="1" smtClean="0">
                <a:solidFill>
                  <a:srgbClr val="FF00FF"/>
                </a:solidFill>
                <a:latin typeface="Times New Roman" pitchFamily="18" charset="0"/>
              </a:rPr>
              <a:t>通读一遍短文</a:t>
            </a:r>
            <a:r>
              <a:rPr lang="en-US" altLang="zh-CN" sz="3400" b="1" smtClean="0">
                <a:solidFill>
                  <a:srgbClr val="FF00FF"/>
                </a:solidFill>
                <a:latin typeface="Times New Roman" pitchFamily="18" charset="0"/>
              </a:rPr>
              <a:t>, </a:t>
            </a:r>
            <a:r>
              <a:rPr lang="zh-CN" altLang="en-US" sz="3400" b="1" smtClean="0">
                <a:solidFill>
                  <a:srgbClr val="FF00FF"/>
                </a:solidFill>
                <a:latin typeface="Times New Roman" pitchFamily="18" charset="0"/>
              </a:rPr>
              <a:t>理解短文大意。</a:t>
            </a:r>
            <a:endParaRPr lang="en-US" altLang="zh-CN" sz="3400" b="1" smtClean="0">
              <a:solidFill>
                <a:srgbClr val="FF00FF"/>
              </a:solidFill>
              <a:latin typeface="Times New Roman" pitchFamily="18" charset="0"/>
            </a:endParaRPr>
          </a:p>
          <a:p>
            <a:pPr marL="531813" indent="-531813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zh-CN" altLang="en-US" sz="3400" b="1" smtClean="0">
                <a:solidFill>
                  <a:srgbClr val="FF9900"/>
                </a:solidFill>
                <a:latin typeface="Times New Roman" pitchFamily="18" charset="0"/>
              </a:rPr>
              <a:t>然后</a:t>
            </a:r>
            <a:r>
              <a:rPr lang="en-US" altLang="zh-CN" sz="3400" b="1" smtClean="0">
                <a:solidFill>
                  <a:srgbClr val="FF9900"/>
                </a:solidFill>
                <a:latin typeface="Times New Roman" pitchFamily="18" charset="0"/>
              </a:rPr>
              <a:t>, </a:t>
            </a:r>
            <a:r>
              <a:rPr lang="zh-CN" altLang="en-US" sz="3400" b="1" smtClean="0">
                <a:solidFill>
                  <a:srgbClr val="FF9900"/>
                </a:solidFill>
                <a:latin typeface="Times New Roman" pitchFamily="18" charset="0"/>
              </a:rPr>
              <a:t>认真读每个句子</a:t>
            </a:r>
            <a:r>
              <a:rPr lang="en-US" altLang="zh-CN" sz="3400" b="1" smtClean="0">
                <a:solidFill>
                  <a:srgbClr val="FF9900"/>
                </a:solidFill>
                <a:latin typeface="Times New Roman" pitchFamily="18" charset="0"/>
              </a:rPr>
              <a:t>, </a:t>
            </a:r>
            <a:r>
              <a:rPr lang="zh-CN" altLang="en-US" sz="3400" b="1" smtClean="0">
                <a:solidFill>
                  <a:srgbClr val="FF9900"/>
                </a:solidFill>
                <a:latin typeface="Times New Roman" pitchFamily="18" charset="0"/>
              </a:rPr>
              <a:t>分析每个空格处前后上下文的意思，确定空格处所缺单词的意思。</a:t>
            </a:r>
            <a:endParaRPr lang="en-US" altLang="zh-CN" sz="3400" b="1" smtClean="0">
              <a:solidFill>
                <a:srgbClr val="FF9900"/>
              </a:solidFill>
              <a:latin typeface="Times New Roman" pitchFamily="18" charset="0"/>
            </a:endParaRPr>
          </a:p>
          <a:p>
            <a:pPr marL="531813" indent="-531813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400" b="1" smtClean="0">
                <a:solidFill>
                  <a:srgbClr val="FF9900"/>
                </a:solidFill>
                <a:latin typeface="Times New Roman" pitchFamily="18" charset="0"/>
              </a:rPr>
              <a:t>     如：第一、二两空格前有</a:t>
            </a:r>
            <a:r>
              <a:rPr lang="en-US" altLang="zh-CN" sz="3400" b="1" smtClean="0">
                <a:solidFill>
                  <a:srgbClr val="FF9900"/>
                </a:solidFill>
                <a:latin typeface="Times New Roman" pitchFamily="18" charset="0"/>
              </a:rPr>
              <a:t>weather</a:t>
            </a:r>
            <a:r>
              <a:rPr lang="zh-CN" altLang="en-US" sz="3400" b="1" smtClean="0">
                <a:solidFill>
                  <a:srgbClr val="FF9900"/>
                </a:solidFill>
                <a:latin typeface="Times New Roman" pitchFamily="18" charset="0"/>
              </a:rPr>
              <a:t>一词，可知空格处只应填</a:t>
            </a:r>
            <a:r>
              <a:rPr lang="en-US" altLang="zh-CN" sz="3400" b="1" smtClean="0">
                <a:solidFill>
                  <a:srgbClr val="FF9900"/>
                </a:solidFill>
                <a:latin typeface="Times New Roman" pitchFamily="18" charset="0"/>
              </a:rPr>
              <a:t>snowy</a:t>
            </a:r>
            <a:r>
              <a:rPr lang="zh-CN" altLang="en-US" sz="3400" b="1" smtClean="0">
                <a:solidFill>
                  <a:srgbClr val="FF9900"/>
                </a:solidFill>
                <a:latin typeface="Times New Roman" pitchFamily="18" charset="0"/>
              </a:rPr>
              <a:t>和</a:t>
            </a:r>
            <a:r>
              <a:rPr lang="en-US" altLang="zh-CN" sz="3400" b="1" smtClean="0">
                <a:solidFill>
                  <a:srgbClr val="FF9900"/>
                </a:solidFill>
                <a:latin typeface="Times New Roman" pitchFamily="18" charset="0"/>
              </a:rPr>
              <a:t>windy</a:t>
            </a:r>
            <a:r>
              <a:rPr lang="zh-CN" altLang="en-US" sz="3400" b="1" smtClean="0">
                <a:solidFill>
                  <a:srgbClr val="FF9900"/>
                </a:solidFill>
                <a:latin typeface="Times New Roman" pitchFamily="18" charset="0"/>
              </a:rPr>
              <a:t>一词。</a:t>
            </a:r>
            <a:endParaRPr lang="en-US" altLang="zh-CN" sz="3400" b="1" smtClean="0">
              <a:solidFill>
                <a:srgbClr val="FF99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/>
          </p:cNvSpPr>
          <p:nvPr/>
        </p:nvSpPr>
        <p:spPr bwMode="auto">
          <a:xfrm>
            <a:off x="76200" y="1219200"/>
            <a:ext cx="8839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20000"/>
              </a:lnSpc>
              <a:buFont typeface="Wingdings" pitchFamily="2" charset="2"/>
              <a:buChar char="ü"/>
            </a:pPr>
            <a:r>
              <a:rPr lang="zh-CN" altLang="en-US">
                <a:solidFill>
                  <a:srgbClr val="FF00FF"/>
                </a:solidFill>
              </a:rPr>
              <a:t>第三空格后面有“俄罗斯面包”一词可推知，空格处应为</a:t>
            </a:r>
            <a:r>
              <a:rPr lang="en-US" altLang="zh-CN">
                <a:solidFill>
                  <a:srgbClr val="FF00FF"/>
                </a:solidFill>
              </a:rPr>
              <a:t>buying</a:t>
            </a:r>
            <a:r>
              <a:rPr lang="zh-CN" altLang="en-US">
                <a:solidFill>
                  <a:srgbClr val="FF00FF"/>
                </a:solidFill>
              </a:rPr>
              <a:t>一词。第四空格由空格后面的</a:t>
            </a:r>
            <a:r>
              <a:rPr lang="en-US" altLang="zh-CN">
                <a:solidFill>
                  <a:srgbClr val="FF00FF"/>
                </a:solidFill>
              </a:rPr>
              <a:t>on a river</a:t>
            </a:r>
            <a:r>
              <a:rPr lang="zh-CN" altLang="en-US">
                <a:solidFill>
                  <a:srgbClr val="FF00FF"/>
                </a:solidFill>
              </a:rPr>
              <a:t>可知应是“</a:t>
            </a:r>
            <a:r>
              <a:rPr lang="en-US" altLang="zh-CN">
                <a:solidFill>
                  <a:srgbClr val="FF00FF"/>
                </a:solidFill>
              </a:rPr>
              <a:t>skate</a:t>
            </a:r>
            <a:r>
              <a:rPr lang="zh-CN" altLang="en-US">
                <a:solidFill>
                  <a:srgbClr val="FF00FF"/>
                </a:solidFill>
              </a:rPr>
              <a:t>”一词。</a:t>
            </a:r>
            <a:endParaRPr lang="en-US" altLang="zh-CN">
              <a:solidFill>
                <a:srgbClr val="FF00FF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ü"/>
            </a:pPr>
            <a:r>
              <a:rPr lang="zh-CN" altLang="en-US">
                <a:solidFill>
                  <a:srgbClr val="0000CC"/>
                </a:solidFill>
              </a:rPr>
              <a:t>最后一空格是</a:t>
            </a:r>
            <a:r>
              <a:rPr lang="en-US" altLang="zh-CN">
                <a:solidFill>
                  <a:srgbClr val="0000CC"/>
                </a:solidFill>
              </a:rPr>
              <a:t>take a photo of …</a:t>
            </a:r>
            <a:r>
              <a:rPr lang="zh-CN" altLang="en-US">
                <a:solidFill>
                  <a:srgbClr val="0000CC"/>
                </a:solidFill>
              </a:rPr>
              <a:t>，应用现在进行时态，故填</a:t>
            </a:r>
            <a:r>
              <a:rPr lang="en-US" altLang="zh-CN">
                <a:solidFill>
                  <a:srgbClr val="0000CC"/>
                </a:solidFill>
              </a:rPr>
              <a:t>taking</a:t>
            </a:r>
            <a:r>
              <a:rPr lang="zh-CN" altLang="en-US">
                <a:solidFill>
                  <a:srgbClr val="0000CC"/>
                </a:solidFill>
              </a:rPr>
              <a:t>。</a:t>
            </a:r>
            <a:endParaRPr lang="zh-CN" altLang="en-US">
              <a:solidFill>
                <a:srgbClr val="00CC99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内容占位符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867400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3400" b="1" smtClean="0">
                <a:latin typeface="Times New Roman" pitchFamily="18" charset="0"/>
                <a:cs typeface="Times New Roman" pitchFamily="18" charset="0"/>
              </a:rPr>
              <a:t>Dear Xiao Lu, 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3400" b="1" smtClean="0">
                <a:latin typeface="Times New Roman" pitchFamily="18" charset="0"/>
                <a:cs typeface="Times New Roman" pitchFamily="18" charset="0"/>
              </a:rPr>
              <a:t>It’s winter in Harbin. The weather is _____ and ______. People are wearing hats and sweaters, but they’re having fun. Friends are _______ Russian bread to take home. In a park, some boys are _______ in the snow. One girl is ______ on a river and a man is ______ a photo of a snowman.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3400" b="1" smtClean="0">
                <a:latin typeface="Times New Roman" pitchFamily="18" charset="0"/>
                <a:cs typeface="Times New Roman" pitchFamily="18" charset="0"/>
              </a:rPr>
              <a:t>I miss you.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3400" b="1" smtClean="0">
                <a:latin typeface="Times New Roman" pitchFamily="18" charset="0"/>
                <a:cs typeface="Times New Roman" pitchFamily="18" charset="0"/>
              </a:rPr>
              <a:t>Kate. 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858000" y="1471613"/>
            <a:ext cx="144780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3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snowy</a:t>
            </a:r>
            <a:endParaRPr lang="en-US" altLang="zh-CN" sz="34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0" y="2057400"/>
            <a:ext cx="137160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3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windy</a:t>
            </a:r>
            <a:endParaRPr lang="en-US" altLang="zh-CN" sz="34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705600" y="2590800"/>
            <a:ext cx="167640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3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buying</a:t>
            </a:r>
            <a:endParaRPr lang="en-US" altLang="zh-CN" sz="34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676400" y="3757613"/>
            <a:ext cx="160020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3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playing</a:t>
            </a:r>
            <a:endParaRPr lang="en-US" altLang="zh-CN" sz="34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7620000" y="3733800"/>
            <a:ext cx="160020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3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skating</a:t>
            </a:r>
            <a:endParaRPr lang="en-US" altLang="zh-CN" sz="34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4419600" y="4291013"/>
            <a:ext cx="144780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3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taking</a:t>
            </a:r>
            <a:endParaRPr lang="en-US" altLang="zh-CN" sz="34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0" y="152400"/>
            <a:ext cx="9144000" cy="60960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3400">
                <a:solidFill>
                  <a:srgbClr val="0000CC"/>
                </a:solidFill>
                <a:cs typeface="Times New Roman" pitchFamily="18" charset="0"/>
              </a:rPr>
              <a:t>skating, buying, playing, taking, snowy, windy</a:t>
            </a:r>
            <a:endParaRPr lang="zh-CN" altLang="en-US" sz="3400">
              <a:solidFill>
                <a:srgbClr val="0000CC"/>
              </a:solidFill>
              <a:cs typeface="Times New Roman" pitchFamily="18" charset="0"/>
            </a:endParaRPr>
          </a:p>
        </p:txBody>
      </p:sp>
      <p:pic>
        <p:nvPicPr>
          <p:cNvPr id="10250" name="Picture 10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96" b="63939"/>
          <a:stretch>
            <a:fillRect/>
          </a:stretch>
        </p:blipFill>
        <p:spPr bwMode="auto">
          <a:xfrm>
            <a:off x="7772400" y="838200"/>
            <a:ext cx="1066800" cy="84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1" name="Picture 11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6" t="36061" r="7300" b="4567"/>
          <a:stretch>
            <a:fillRect/>
          </a:stretch>
        </p:blipFill>
        <p:spPr bwMode="auto">
          <a:xfrm>
            <a:off x="7772400" y="5029200"/>
            <a:ext cx="1160463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9" grpId="0"/>
      <p:bldP spid="10" grpId="0"/>
      <p:bldP spid="11" grpId="0"/>
      <p:bldP spid="12" grpId="0"/>
      <p:bldP spid="14" grpId="0"/>
      <p:bldP spid="17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>
            <a:spLocks/>
          </p:cNvSpPr>
          <p:nvPr/>
        </p:nvSpPr>
        <p:spPr>
          <a:xfrm>
            <a:off x="1357313" y="1295400"/>
            <a:ext cx="7696200" cy="15240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Imagine you are on vacation. Write notes about your vacation.</a:t>
            </a:r>
            <a:endParaRPr lang="zh-CN" altLang="en-US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57200" y="2895600"/>
            <a:ext cx="8153400" cy="3505200"/>
          </a:xfrm>
          <a:prstGeom prst="rect">
            <a:avLst/>
          </a:prstGeom>
          <a:noFill/>
          <a:ln w="25400" algn="ctr">
            <a:solidFill>
              <a:srgbClr val="89A4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C0000"/>
                </a:solidFill>
              </a:rPr>
              <a:t>Where are you?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C0000"/>
                </a:solidFill>
              </a:rPr>
              <a:t>What’s the weather like?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C0000"/>
                </a:solidFill>
              </a:rPr>
              <a:t>What are you doing right now?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C0000"/>
                </a:solidFill>
              </a:rPr>
              <a:t>What are your friends and family doing?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C0000"/>
                </a:solidFill>
              </a:rPr>
              <a:t>Are you having a good time?</a:t>
            </a:r>
            <a:endParaRPr lang="zh-CN" altLang="en-US">
              <a:solidFill>
                <a:srgbClr val="CC0000"/>
              </a:solidFill>
            </a:endParaRPr>
          </a:p>
        </p:txBody>
      </p:sp>
      <p:sp>
        <p:nvSpPr>
          <p:cNvPr id="11268" name="Oval 2"/>
          <p:cNvSpPr>
            <a:spLocks noChangeArrowheads="1"/>
          </p:cNvSpPr>
          <p:nvPr/>
        </p:nvSpPr>
        <p:spPr bwMode="auto">
          <a:xfrm>
            <a:off x="381000" y="1524000"/>
            <a:ext cx="900113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en-US" altLang="zh-CN" sz="4000">
                <a:latin typeface="Arial" charset="0"/>
              </a:rPr>
              <a:t>3b</a:t>
            </a:r>
          </a:p>
        </p:txBody>
      </p:sp>
      <p:sp>
        <p:nvSpPr>
          <p:cNvPr id="11271" name="WordArt 6"/>
          <p:cNvSpPr>
            <a:spLocks noChangeArrowheads="1" noChangeShapeType="1" noTextEdit="1"/>
          </p:cNvSpPr>
          <p:nvPr/>
        </p:nvSpPr>
        <p:spPr bwMode="auto">
          <a:xfrm>
            <a:off x="2895600" y="457200"/>
            <a:ext cx="3200400" cy="9271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path path="rect">
                    <a:fillToRect l="100000" t="100000"/>
                  </a:path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Writing</a:t>
            </a:r>
            <a:endParaRPr lang="zh-CN" altLang="en-US" sz="4000" kern="10">
              <a:ln w="9525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path path="rect">
                  <a:fillToRect l="100000" t="100000"/>
                </a:path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11268" grpId="0" animBg="1"/>
      <p:bldP spid="1127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/>
          </p:cNvSpPr>
          <p:nvPr/>
        </p:nvSpPr>
        <p:spPr>
          <a:xfrm>
            <a:off x="228600" y="228600"/>
            <a:ext cx="5943600" cy="6858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My answers to the questions:</a:t>
            </a:r>
            <a:endParaRPr lang="zh-CN" altLang="en-US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" y="1008063"/>
            <a:ext cx="8839200" cy="5545137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Tx/>
              <a:buAutoNum type="arabicPeriod"/>
            </a:pPr>
            <a:r>
              <a:rPr lang="en-US" altLang="zh-CN">
                <a:solidFill>
                  <a:srgbClr val="FF9900"/>
                </a:solidFill>
                <a:latin typeface="Times New Roman" pitchFamily="18" charset="0"/>
              </a:rPr>
              <a:t>I’m on a vacation in Beijing. We’re on the Great Wall right now. </a:t>
            </a:r>
          </a:p>
          <a:p>
            <a:pPr eaLnBrk="1" hangingPunct="1">
              <a:lnSpc>
                <a:spcPct val="110000"/>
              </a:lnSpc>
              <a:buFontTx/>
              <a:buAutoNum type="arabicPeriod"/>
            </a:pPr>
            <a:r>
              <a:rPr lang="en-US" altLang="zh-CN">
                <a:solidFill>
                  <a:srgbClr val="FF9900"/>
                </a:solidFill>
                <a:latin typeface="Times New Roman" pitchFamily="18" charset="0"/>
              </a:rPr>
              <a:t>The weather is cloudy and cool. </a:t>
            </a:r>
          </a:p>
          <a:p>
            <a:pPr eaLnBrk="1" hangingPunct="1">
              <a:lnSpc>
                <a:spcPct val="110000"/>
              </a:lnSpc>
              <a:buFontTx/>
              <a:buAutoNum type="arabicPeriod"/>
            </a:pPr>
            <a:r>
              <a:rPr lang="en-US" altLang="zh-CN">
                <a:solidFill>
                  <a:srgbClr val="FF9900"/>
                </a:solidFill>
                <a:latin typeface="Times New Roman" pitchFamily="18" charset="0"/>
              </a:rPr>
              <a:t>I’m talking to some students from the US. </a:t>
            </a:r>
          </a:p>
          <a:p>
            <a:pPr eaLnBrk="1" hangingPunct="1">
              <a:lnSpc>
                <a:spcPct val="110000"/>
              </a:lnSpc>
              <a:buFontTx/>
              <a:buAutoNum type="arabicPeriod"/>
            </a:pPr>
            <a:r>
              <a:rPr lang="en-US" altLang="zh-CN">
                <a:solidFill>
                  <a:srgbClr val="FF9900"/>
                </a:solidFill>
                <a:latin typeface="Times New Roman" pitchFamily="18" charset="0"/>
              </a:rPr>
              <a:t>My father is taking some photos of the mountains.</a:t>
            </a:r>
          </a:p>
          <a:p>
            <a:pPr eaLnBrk="1" hangingPunct="1">
              <a:lnSpc>
                <a:spcPct val="110000"/>
              </a:lnSpc>
              <a:buFontTx/>
              <a:buAutoNum type="arabicPeriod"/>
            </a:pPr>
            <a:r>
              <a:rPr lang="en-US" altLang="zh-CN">
                <a:solidFill>
                  <a:srgbClr val="FF9900"/>
                </a:solidFill>
                <a:latin typeface="Times New Roman" pitchFamily="18" charset="0"/>
              </a:rPr>
              <a:t>My mother is taking a walk.</a:t>
            </a:r>
          </a:p>
          <a:p>
            <a:pPr eaLnBrk="1" hangingPunct="1">
              <a:lnSpc>
                <a:spcPct val="110000"/>
              </a:lnSpc>
              <a:buFontTx/>
              <a:buAutoNum type="arabicPeriod"/>
            </a:pPr>
            <a:r>
              <a:rPr lang="en-US" altLang="zh-CN">
                <a:solidFill>
                  <a:srgbClr val="FF9900"/>
                </a:solidFill>
                <a:latin typeface="Times New Roman" pitchFamily="18" charset="0"/>
              </a:rPr>
              <a:t>My sister is drawing a picture.</a:t>
            </a:r>
          </a:p>
          <a:p>
            <a:pPr eaLnBrk="1" hangingPunct="1">
              <a:lnSpc>
                <a:spcPct val="110000"/>
              </a:lnSpc>
              <a:buFontTx/>
              <a:buAutoNum type="arabicPeriod"/>
            </a:pPr>
            <a:r>
              <a:rPr lang="en-US" altLang="zh-CN">
                <a:solidFill>
                  <a:srgbClr val="FF9900"/>
                </a:solidFill>
                <a:latin typeface="Times New Roman" pitchFamily="18" charset="0"/>
              </a:rPr>
              <a:t>My vacation is great.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>
            <a:spLocks/>
          </p:cNvSpPr>
          <p:nvPr/>
        </p:nvSpPr>
        <p:spPr>
          <a:xfrm>
            <a:off x="984250" y="990600"/>
            <a:ext cx="8159750" cy="12954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Write a postcard to a friend. Tell your friend about your vacation and what you are doing.</a:t>
            </a:r>
            <a:endParaRPr lang="zh-CN" altLang="en-US" sz="320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Oval 2"/>
          <p:cNvSpPr>
            <a:spLocks noChangeArrowheads="1"/>
          </p:cNvSpPr>
          <p:nvPr/>
        </p:nvSpPr>
        <p:spPr bwMode="auto">
          <a:xfrm>
            <a:off x="76200" y="1219200"/>
            <a:ext cx="900113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>
                <a:latin typeface="Arial" charset="0"/>
              </a:rPr>
              <a:t>3c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57200" y="2362200"/>
            <a:ext cx="8153400" cy="4114800"/>
          </a:xfrm>
          <a:prstGeom prst="rect">
            <a:avLst/>
          </a:prstGeom>
          <a:noFill/>
          <a:ln w="25400" algn="ctr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sz="3200">
                <a:solidFill>
                  <a:srgbClr val="000066"/>
                </a:solidFill>
              </a:rPr>
              <a:t>Dear …,</a:t>
            </a:r>
          </a:p>
          <a:p>
            <a:pPr>
              <a:lnSpc>
                <a:spcPct val="130000"/>
              </a:lnSpc>
            </a:pPr>
            <a:r>
              <a:rPr lang="en-US" altLang="zh-CN" sz="3200">
                <a:solidFill>
                  <a:srgbClr val="000066"/>
                </a:solidFill>
              </a:rPr>
              <a:t>_______________________________________________________________________________________________________________</a:t>
            </a:r>
          </a:p>
          <a:p>
            <a:pPr>
              <a:lnSpc>
                <a:spcPct val="130000"/>
              </a:lnSpc>
            </a:pPr>
            <a:r>
              <a:rPr lang="en-US" altLang="zh-CN" sz="3200">
                <a:solidFill>
                  <a:srgbClr val="000066"/>
                </a:solidFill>
              </a:rPr>
              <a:t>I miss you.</a:t>
            </a:r>
          </a:p>
          <a:p>
            <a:pPr>
              <a:lnSpc>
                <a:spcPct val="130000"/>
              </a:lnSpc>
            </a:pPr>
            <a:r>
              <a:rPr lang="en-US" altLang="zh-CN" sz="3200">
                <a:solidFill>
                  <a:srgbClr val="000066"/>
                </a:solidFill>
              </a:rPr>
              <a:t>…</a:t>
            </a:r>
            <a:endParaRPr lang="zh-CN" altLang="en-US" sz="3200">
              <a:solidFill>
                <a:srgbClr val="000066"/>
              </a:solidFill>
            </a:endParaRP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2667000" y="152400"/>
            <a:ext cx="3200400" cy="9271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path path="rect">
                    <a:fillToRect l="100000" t="100000"/>
                  </a:path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Writing</a:t>
            </a:r>
            <a:endParaRPr lang="zh-CN" altLang="en-US" sz="40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path path="rect">
                  <a:fillToRect l="100000" t="100000"/>
                </a:path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315" grpId="0" animBg="1"/>
      <p:bldP spid="7" grpId="0" animBg="1"/>
      <p:bldP spid="133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200" y="1524000"/>
            <a:ext cx="9067800" cy="50292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zh-CN" altLang="en-US" sz="3600" b="1" smtClean="0">
                <a:solidFill>
                  <a:srgbClr val="660066"/>
                </a:solidFill>
              </a:rPr>
              <a:t> 回想一下给你印象最深的一次度假活动。</a:t>
            </a:r>
            <a:endParaRPr lang="en-US" altLang="zh-CN" sz="3600" b="1" smtClean="0">
              <a:solidFill>
                <a:srgbClr val="660066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zh-CN" altLang="en-US" sz="3600" b="1" smtClean="0">
                <a:solidFill>
                  <a:srgbClr val="660066"/>
                </a:solidFill>
              </a:rPr>
              <a:t> 可以将在</a:t>
            </a:r>
            <a:r>
              <a:rPr lang="en-US" altLang="zh-CN" sz="3600" b="1" smtClean="0">
                <a:solidFill>
                  <a:srgbClr val="660066"/>
                </a:solidFill>
              </a:rPr>
              <a:t>3b</a:t>
            </a:r>
            <a:r>
              <a:rPr lang="zh-CN" altLang="en-US" sz="3600" b="1" smtClean="0">
                <a:solidFill>
                  <a:srgbClr val="660066"/>
                </a:solidFill>
              </a:rPr>
              <a:t>中问题的答语</a:t>
            </a:r>
            <a:r>
              <a:rPr lang="en-US" altLang="zh-CN" sz="3600" b="1" smtClean="0">
                <a:solidFill>
                  <a:srgbClr val="660066"/>
                </a:solidFill>
              </a:rPr>
              <a:t>, </a:t>
            </a:r>
            <a:r>
              <a:rPr lang="zh-CN" altLang="en-US" sz="3600" b="1" smtClean="0">
                <a:solidFill>
                  <a:srgbClr val="660066"/>
                </a:solidFill>
              </a:rPr>
              <a:t>做为写作的内容。</a:t>
            </a:r>
            <a:endParaRPr lang="en-US" altLang="zh-CN" sz="3600" b="1" smtClean="0">
              <a:solidFill>
                <a:srgbClr val="660066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zh-CN" altLang="en-US" sz="3600" b="1" smtClean="0">
                <a:solidFill>
                  <a:srgbClr val="660066"/>
                </a:solidFill>
              </a:rPr>
              <a:t> 假想你现在正在度假。将回答问题的几个句子连起来，形成一个语句连贯的短文。</a:t>
            </a:r>
            <a:endParaRPr lang="en-US" altLang="zh-CN" sz="3600" b="1" smtClean="0">
              <a:solidFill>
                <a:srgbClr val="660066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zh-CN" altLang="en-US" sz="3600" b="1" smtClean="0">
                <a:solidFill>
                  <a:srgbClr val="C00000"/>
                </a:solidFill>
              </a:rPr>
              <a:t> 注意，应用现在进行时态来表述现在正在发生的事情</a:t>
            </a:r>
            <a:r>
              <a:rPr lang="zh-CN" altLang="en-US" sz="3600" b="1" smtClean="0">
                <a:solidFill>
                  <a:srgbClr val="660066"/>
                </a:solidFill>
              </a:rPr>
              <a:t>。</a:t>
            </a:r>
            <a:endParaRPr lang="en-US" altLang="zh-CN" sz="3600" b="1" smtClean="0">
              <a:solidFill>
                <a:srgbClr val="660066"/>
              </a:solidFill>
            </a:endParaRPr>
          </a:p>
        </p:txBody>
      </p:sp>
      <p:sp>
        <p:nvSpPr>
          <p:cNvPr id="14340" name="WordArt 6"/>
          <p:cNvSpPr>
            <a:spLocks noChangeArrowheads="1" noChangeShapeType="1" noTextEdit="1"/>
          </p:cNvSpPr>
          <p:nvPr/>
        </p:nvSpPr>
        <p:spPr bwMode="auto">
          <a:xfrm>
            <a:off x="2819400" y="444500"/>
            <a:ext cx="3200400" cy="9271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4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path path="rect">
                    <a:fillToRect l="100000" t="100000"/>
                  </a:path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写作指导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/>
          </p:cNvSpPr>
          <p:nvPr/>
        </p:nvSpPr>
        <p:spPr>
          <a:xfrm>
            <a:off x="304800" y="304800"/>
            <a:ext cx="5257800" cy="6858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One possible version:</a:t>
            </a:r>
            <a:endParaRPr lang="zh-CN" altLang="en-US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4800" y="1066800"/>
            <a:ext cx="8534400" cy="53721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660066"/>
                </a:solidFill>
                <a:latin typeface="Times New Roman" pitchFamily="18" charset="0"/>
              </a:rPr>
              <a:t>We are on a vacation in Beijing. We’re on the Great Wall right now. It’s cloudy and cool today. It’s just right for walking. Look! My mother is taking a walk. My father is taking photos of the mountains. My sister is drawing a picture. I’m talking with some students from the US in English. My vacation is great.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内容占位符 2"/>
          <p:cNvSpPr>
            <a:spLocks noGrp="1"/>
          </p:cNvSpPr>
          <p:nvPr>
            <p:ph idx="1"/>
          </p:nvPr>
        </p:nvSpPr>
        <p:spPr>
          <a:xfrm>
            <a:off x="1524000" y="2286000"/>
            <a:ext cx="6934200" cy="685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Add more words in each box.</a:t>
            </a:r>
            <a:endParaRPr lang="zh-CN" altLang="en-US" sz="36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8200" y="4284663"/>
            <a:ext cx="7696200" cy="15240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weather: cool, ____________________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________________________________</a:t>
            </a:r>
          </a:p>
        </p:txBody>
      </p:sp>
      <p:sp>
        <p:nvSpPr>
          <p:cNvPr id="16389" name="Oval 2"/>
          <p:cNvSpPr>
            <a:spLocks noChangeArrowheads="1"/>
          </p:cNvSpPr>
          <p:nvPr/>
        </p:nvSpPr>
        <p:spPr bwMode="auto">
          <a:xfrm>
            <a:off x="685800" y="2209800"/>
            <a:ext cx="747713" cy="762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>
                <a:latin typeface="Arial" charset="0"/>
              </a:rPr>
              <a:t>1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38200" y="3259138"/>
            <a:ext cx="7772400" cy="779462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Feelings: great, ___________________</a:t>
            </a:r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3962400" y="3211513"/>
            <a:ext cx="48768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good, not bad, terrible  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914400" y="4322763"/>
            <a:ext cx="71628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cold, warm, hot, dry, windy, cloudy, rainy, snowy, sunny</a:t>
            </a:r>
          </a:p>
        </p:txBody>
      </p:sp>
      <p:sp>
        <p:nvSpPr>
          <p:cNvPr id="16396" name="WordArt 6"/>
          <p:cNvSpPr>
            <a:spLocks noChangeArrowheads="1" noChangeShapeType="1" noTextEdit="1"/>
          </p:cNvSpPr>
          <p:nvPr/>
        </p:nvSpPr>
        <p:spPr bwMode="auto">
          <a:xfrm>
            <a:off x="2362200" y="838200"/>
            <a:ext cx="4495800" cy="9271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path path="rect">
                    <a:fillToRect l="100000" t="100000"/>
                  </a:path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Self Check</a:t>
            </a:r>
            <a:endParaRPr lang="zh-CN" altLang="en-US" sz="40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path path="rect">
                  <a:fillToRect l="100000" t="100000"/>
                </a:path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9" grpId="0" animBg="1"/>
      <p:bldP spid="16389" grpId="0" animBg="1"/>
      <p:bldP spid="8" grpId="0" animBg="1"/>
      <p:bldP spid="13" grpId="0" autoUpdateAnimBg="0"/>
      <p:bldP spid="14" grpId="0" autoUpdateAnimBg="0"/>
      <p:bldP spid="1639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WordArt 5"/>
          <p:cNvSpPr>
            <a:spLocks noChangeArrowheads="1" noChangeShapeType="1" noTextEdit="1"/>
          </p:cNvSpPr>
          <p:nvPr/>
        </p:nvSpPr>
        <p:spPr bwMode="auto">
          <a:xfrm>
            <a:off x="381000" y="838200"/>
            <a:ext cx="3024188" cy="1012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519958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4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/>
                </a:gradFill>
                <a:latin typeface="Arial"/>
                <a:cs typeface="Arial"/>
              </a:rPr>
              <a:t>Unit 7</a:t>
            </a:r>
            <a:endParaRPr lang="zh-CN" altLang="en-US" sz="40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/>
              </a:gradFill>
              <a:latin typeface="Arial"/>
              <a:cs typeface="Arial"/>
            </a:endParaRPr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468313" y="4221163"/>
            <a:ext cx="8351837" cy="1922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22500">
                      <a:srgbClr val="FF7A00"/>
                    </a:gs>
                    <a:gs pos="35000">
                      <a:srgbClr val="FF0300"/>
                    </a:gs>
                    <a:gs pos="50000">
                      <a:srgbClr val="4D0808"/>
                    </a:gs>
                    <a:gs pos="65000">
                      <a:srgbClr val="FF0300"/>
                    </a:gs>
                    <a:gs pos="77500">
                      <a:srgbClr val="FF7A00"/>
                    </a:gs>
                    <a:gs pos="100000">
                      <a:srgbClr val="FFF200"/>
                    </a:gs>
                  </a:gsLst>
                  <a:lin ang="18900000" scaled="1"/>
                </a:gra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It's raining!</a:t>
            </a:r>
            <a:endParaRPr lang="zh-CN" altLang="en-US" kern="1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200"/>
                  </a:gs>
                  <a:gs pos="22500">
                    <a:srgbClr val="FF7A00"/>
                  </a:gs>
                  <a:gs pos="35000">
                    <a:srgbClr val="FF0300"/>
                  </a:gs>
                  <a:gs pos="50000">
                    <a:srgbClr val="4D0808"/>
                  </a:gs>
                  <a:gs pos="65000">
                    <a:srgbClr val="FF0300"/>
                  </a:gs>
                  <a:gs pos="77500">
                    <a:srgbClr val="FF7A00"/>
                  </a:gs>
                  <a:gs pos="100000">
                    <a:srgbClr val="FFF200"/>
                  </a:gs>
                </a:gsLst>
                <a:lin ang="18900000" scaled="1"/>
              </a:gra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 animBg="1"/>
      <p:bldP spid="205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9600" y="1346200"/>
            <a:ext cx="7848600" cy="3490913"/>
          </a:xfrm>
          <a:prstGeom prst="rect">
            <a:avLst/>
          </a:prstGeom>
          <a:solidFill>
            <a:srgbClr val="FFFF99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zh-CN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Activities: playing ping-pong _______________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zh-CN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___________________________________________________________________________________________________</a:t>
            </a:r>
            <a:endParaRPr lang="zh-CN" altLang="en-US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85800" y="2641600"/>
            <a:ext cx="74676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going to the movie, visiting my aunt, drinking orange juice, swimming,  reading a newspaper 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717550" y="2108200"/>
            <a:ext cx="3854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playing baseball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utoUpdateAnimBg="0"/>
      <p:bldP spid="15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内容占位符 2"/>
          <p:cNvSpPr>
            <a:spLocks noGrp="1"/>
          </p:cNvSpPr>
          <p:nvPr>
            <p:ph idx="1"/>
          </p:nvPr>
        </p:nvSpPr>
        <p:spPr>
          <a:xfrm>
            <a:off x="1143000" y="152400"/>
            <a:ext cx="7696200" cy="1219200"/>
          </a:xfrm>
        </p:spPr>
        <p:txBody>
          <a:bodyPr/>
          <a:lstStyle/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Match the sentences on the left with the responses on the right.</a:t>
            </a:r>
            <a:endParaRPr lang="zh-CN" altLang="en-US" sz="3600" b="1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28600" y="1684338"/>
            <a:ext cx="3719513" cy="4724400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  <a:cs typeface="Times New Roman" pitchFamily="18" charset="0"/>
              </a:rPr>
              <a:t>A: </a:t>
            </a:r>
            <a:r>
              <a:rPr lang="en-US" altLang="zh-CN">
                <a:solidFill>
                  <a:srgbClr val="000066"/>
                </a:solidFill>
                <a:cs typeface="Times New Roman" pitchFamily="18" charset="0"/>
              </a:rPr>
              <a:t>Hello? Jenny speaking. 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  <a:cs typeface="Times New Roman" pitchFamily="18" charset="0"/>
              </a:rPr>
              <a:t>A: </a:t>
            </a:r>
            <a:r>
              <a:rPr lang="en-US" altLang="zh-CN">
                <a:solidFill>
                  <a:srgbClr val="000066"/>
                </a:solidFill>
                <a:cs typeface="Times New Roman" pitchFamily="18" charset="0"/>
              </a:rPr>
              <a:t>Sorry, she’s not at home. Can I take a message?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  <a:cs typeface="Times New Roman" pitchFamily="18" charset="0"/>
              </a:rPr>
              <a:t>A:</a:t>
            </a:r>
            <a:r>
              <a:rPr lang="en-US" altLang="zh-CN">
                <a:solidFill>
                  <a:srgbClr val="000066"/>
                </a:solidFill>
                <a:cs typeface="Times New Roman" pitchFamily="18" charset="0"/>
              </a:rPr>
              <a:t> Sure, no problem.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100513" y="1676400"/>
            <a:ext cx="4800600" cy="4732338"/>
          </a:xfrm>
          <a:prstGeom prst="rect">
            <a:avLst/>
          </a:prstGeom>
          <a:solidFill>
            <a:srgbClr val="FFFF99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B:</a:t>
            </a:r>
            <a:r>
              <a:rPr lang="en-US" altLang="zh-CN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Thank you. Bye.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B:</a:t>
            </a:r>
            <a:r>
              <a:rPr lang="en-US" altLang="zh-CN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Hi, Jenny. It’s Steve here. May I speak to Laura, please?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B: </a:t>
            </a:r>
            <a:r>
              <a:rPr lang="en-US" altLang="zh-CN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Yes. Could you ask her to call me at 8765-4321? </a:t>
            </a:r>
            <a:endParaRPr lang="zh-CN" altLang="en-US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Oval 2"/>
          <p:cNvSpPr>
            <a:spLocks noChangeArrowheads="1"/>
          </p:cNvSpPr>
          <p:nvPr/>
        </p:nvSpPr>
        <p:spPr bwMode="auto">
          <a:xfrm>
            <a:off x="319088" y="381000"/>
            <a:ext cx="747712" cy="762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>
                <a:latin typeface="Arial" charset="0"/>
              </a:rPr>
              <a:t>2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9" grpId="0" animBg="1"/>
      <p:bldP spid="8" grpId="0" animBg="1"/>
      <p:bldP spid="174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4953000"/>
          </a:xfrm>
        </p:spPr>
        <p:txBody>
          <a:bodyPr/>
          <a:lstStyle/>
          <a:p>
            <a:pPr marL="441325" indent="-44132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 smtClean="0">
                <a:solidFill>
                  <a:srgbClr val="C00000"/>
                </a:solidFill>
                <a:latin typeface="Times New Roman" pitchFamily="18" charset="0"/>
              </a:rPr>
              <a:t>    思路指导：</a:t>
            </a:r>
            <a:endParaRPr lang="en-US" altLang="zh-CN" sz="3600" b="1" smtClean="0">
              <a:solidFill>
                <a:srgbClr val="C00000"/>
              </a:solidFill>
              <a:latin typeface="Times New Roman" pitchFamily="18" charset="0"/>
            </a:endParaRPr>
          </a:p>
          <a:p>
            <a:pPr marL="441325" indent="-441325" eaLnBrk="1" hangingPunct="1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zh-CN" altLang="en-US" sz="3600" b="1" smtClean="0">
                <a:solidFill>
                  <a:srgbClr val="660066"/>
                </a:solidFill>
                <a:latin typeface="Times New Roman" pitchFamily="18" charset="0"/>
              </a:rPr>
              <a:t>首先，应通读所有选项，掌握对话的大意。可知本对话是一个打电话的情景，由打电话的常识可知左栏第一句话为首句，句意为“你好，我是詹妮”可知答语应是右栏中的第二句话。</a:t>
            </a:r>
            <a:endParaRPr lang="en-US" altLang="zh-CN" sz="3600" b="1" smtClean="0">
              <a:solidFill>
                <a:srgbClr val="66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/>
          </p:cNvSpPr>
          <p:nvPr/>
        </p:nvSpPr>
        <p:spPr bwMode="auto">
          <a:xfrm>
            <a:off x="381000" y="1219200"/>
            <a:ext cx="8305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41325" indent="-441325"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>
                <a:solidFill>
                  <a:srgbClr val="CC0000"/>
                </a:solidFill>
              </a:rPr>
              <a:t>由左栏第二句末的“我可以给她带个话吗？”一句可以确定其答语为右栏中的第三句话，“好的。你可以让她打电话</a:t>
            </a:r>
            <a:r>
              <a:rPr lang="en-US" altLang="zh-CN">
                <a:solidFill>
                  <a:srgbClr val="CC0000"/>
                </a:solidFill>
              </a:rPr>
              <a:t>876-54321</a:t>
            </a:r>
            <a:r>
              <a:rPr lang="zh-CN" altLang="en-US">
                <a:solidFill>
                  <a:srgbClr val="CC0000"/>
                </a:solidFill>
              </a:rPr>
              <a:t>吗？”。</a:t>
            </a:r>
            <a:endParaRPr lang="en-US" altLang="zh-CN">
              <a:solidFill>
                <a:srgbClr val="CC0000"/>
              </a:solidFill>
            </a:endParaRPr>
          </a:p>
          <a:p>
            <a:pPr marL="441325" indent="-441325"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>
                <a:solidFill>
                  <a:srgbClr val="CC0000"/>
                </a:solidFill>
              </a:rPr>
              <a:t>当</a:t>
            </a:r>
            <a:r>
              <a:rPr lang="en-US" altLang="zh-CN">
                <a:solidFill>
                  <a:srgbClr val="CC0000"/>
                </a:solidFill>
              </a:rPr>
              <a:t>A</a:t>
            </a:r>
            <a:r>
              <a:rPr lang="zh-CN" altLang="en-US">
                <a:solidFill>
                  <a:srgbClr val="CC0000"/>
                </a:solidFill>
              </a:rPr>
              <a:t>方回答“没问题”后，</a:t>
            </a:r>
            <a:r>
              <a:rPr lang="en-US" altLang="zh-CN">
                <a:solidFill>
                  <a:srgbClr val="CC0000"/>
                </a:solidFill>
              </a:rPr>
              <a:t>B</a:t>
            </a:r>
            <a:r>
              <a:rPr lang="zh-CN" altLang="en-US">
                <a:solidFill>
                  <a:srgbClr val="CC0000"/>
                </a:solidFill>
              </a:rPr>
              <a:t>方应当表示感谢。</a:t>
            </a:r>
            <a:endParaRPr lang="en-US" altLang="zh-CN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28600" y="1150938"/>
            <a:ext cx="3719513" cy="4724400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  <a:cs typeface="Times New Roman" pitchFamily="18" charset="0"/>
              </a:rPr>
              <a:t>A: </a:t>
            </a:r>
            <a:r>
              <a:rPr lang="en-US" altLang="zh-CN">
                <a:solidFill>
                  <a:srgbClr val="000066"/>
                </a:solidFill>
                <a:cs typeface="Times New Roman" pitchFamily="18" charset="0"/>
              </a:rPr>
              <a:t>Hello? Jenny speaking. 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  <a:cs typeface="Times New Roman" pitchFamily="18" charset="0"/>
              </a:rPr>
              <a:t>A: </a:t>
            </a:r>
            <a:r>
              <a:rPr lang="en-US" altLang="zh-CN">
                <a:solidFill>
                  <a:srgbClr val="000066"/>
                </a:solidFill>
                <a:cs typeface="Times New Roman" pitchFamily="18" charset="0"/>
              </a:rPr>
              <a:t>Sorry, she’s not at home. Can I take a message?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  <a:cs typeface="Times New Roman" pitchFamily="18" charset="0"/>
              </a:rPr>
              <a:t>A:</a:t>
            </a:r>
            <a:r>
              <a:rPr lang="en-US" altLang="zh-CN">
                <a:solidFill>
                  <a:srgbClr val="000066"/>
                </a:solidFill>
                <a:cs typeface="Times New Roman" pitchFamily="18" charset="0"/>
              </a:rPr>
              <a:t> Sure, no problem.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86313" y="1143000"/>
            <a:ext cx="4052887" cy="5391150"/>
          </a:xfrm>
          <a:prstGeom prst="rect">
            <a:avLst/>
          </a:prstGeom>
          <a:solidFill>
            <a:srgbClr val="FFFF99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B:</a:t>
            </a:r>
            <a:r>
              <a:rPr lang="en-US" altLang="zh-CN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Thank you. Bye.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B:</a:t>
            </a:r>
            <a:r>
              <a:rPr lang="en-US" altLang="zh-CN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Hi, Jenny. It’s Steve here. May I speak to Laura, please?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B: </a:t>
            </a:r>
            <a:r>
              <a:rPr lang="en-US" altLang="zh-CN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Yes. Could you ask her to call me at 8765-4321? </a:t>
            </a:r>
            <a:endParaRPr lang="zh-CN" altLang="en-US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743200" y="2286000"/>
            <a:ext cx="20574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733800" y="4267200"/>
            <a:ext cx="1066800" cy="533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2590800" y="1676400"/>
            <a:ext cx="2209800" cy="3581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4" name="WordArt 6"/>
          <p:cNvSpPr>
            <a:spLocks noChangeArrowheads="1" noChangeShapeType="1" noTextEdit="1"/>
          </p:cNvSpPr>
          <p:nvPr/>
        </p:nvSpPr>
        <p:spPr bwMode="auto">
          <a:xfrm>
            <a:off x="533400" y="381000"/>
            <a:ext cx="7162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Check the answers.</a:t>
            </a:r>
            <a:endParaRPr lang="zh-CN" altLang="en-US" sz="40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946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/>
          </p:cNvSpPr>
          <p:nvPr/>
        </p:nvSpPr>
        <p:spPr bwMode="auto">
          <a:xfrm>
            <a:off x="0" y="2286000"/>
            <a:ext cx="9144000" cy="4038600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500">
                <a:latin typeface="Times New Roman" pitchFamily="18" charset="0"/>
                <a:cs typeface="Times New Roman" pitchFamily="18" charset="0"/>
              </a:rPr>
              <a:t>____ It’s raining and very cool.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500">
                <a:latin typeface="Times New Roman" pitchFamily="18" charset="0"/>
                <a:cs typeface="Times New Roman" pitchFamily="18" charset="0"/>
              </a:rPr>
              <a:t>____ Not too bad.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500">
                <a:latin typeface="Times New Roman" pitchFamily="18" charset="0"/>
                <a:cs typeface="Times New Roman" pitchFamily="18" charset="0"/>
              </a:rPr>
              <a:t>____ I’m reading a book in my room.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500">
                <a:latin typeface="Times New Roman" pitchFamily="18" charset="0"/>
                <a:cs typeface="Times New Roman" pitchFamily="18" charset="0"/>
              </a:rPr>
              <a:t>____ What are you doing in the rainy weather?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500">
                <a:latin typeface="Times New Roman" pitchFamily="18" charset="0"/>
                <a:cs typeface="Times New Roman" pitchFamily="18" charset="0"/>
              </a:rPr>
              <a:t>____ How’s the weather in Nanjing?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500">
                <a:latin typeface="Times New Roman" pitchFamily="18" charset="0"/>
                <a:cs typeface="Times New Roman" pitchFamily="18" charset="0"/>
              </a:rPr>
              <a:t>____ Hi, Jill! How’s it going?</a:t>
            </a:r>
            <a:endParaRPr lang="zh-CN" altLang="en-US" sz="3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Oval 2"/>
          <p:cNvSpPr>
            <a:spLocks noChangeArrowheads="1"/>
          </p:cNvSpPr>
          <p:nvPr/>
        </p:nvSpPr>
        <p:spPr bwMode="auto">
          <a:xfrm>
            <a:off x="228600" y="457200"/>
            <a:ext cx="838200" cy="914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en-US" altLang="zh-CN" sz="4000">
                <a:latin typeface="Arial" charset="0"/>
              </a:rPr>
              <a:t>2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1219200" y="152400"/>
            <a:ext cx="7467600" cy="20574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Put these sentences in order to make a conversation. Then write your own conversation.  </a:t>
            </a:r>
            <a:endParaRPr lang="zh-CN" alt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483" grpId="0" animBg="1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6200" y="914400"/>
            <a:ext cx="8991600" cy="5715000"/>
          </a:xfrm>
          <a:prstGeom prst="rect">
            <a:avLst/>
          </a:prstGeom>
          <a:solidFill>
            <a:srgbClr val="FF99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zh-CN" altLang="en-US" sz="3400">
                <a:solidFill>
                  <a:schemeClr val="bg1"/>
                </a:solidFill>
              </a:rPr>
              <a:t>     本题要求将一对话排列正确的说话顺序。</a:t>
            </a:r>
            <a:endParaRPr lang="en-US" altLang="zh-CN" sz="34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sz="3400"/>
              <a:t> </a:t>
            </a:r>
            <a:r>
              <a:rPr lang="zh-CN" altLang="en-US" sz="3400"/>
              <a:t>首先，通读所有的句子，理解对话的大意。</a:t>
            </a:r>
            <a:endParaRPr lang="en-US" altLang="zh-CN" sz="3400"/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sz="3400"/>
              <a:t> </a:t>
            </a:r>
            <a:r>
              <a:rPr lang="zh-CN" altLang="en-US" sz="3400"/>
              <a:t>其次，在通读对话的基础上确定对话的首句应是打招呼的“</a:t>
            </a:r>
            <a:r>
              <a:rPr lang="en-US" altLang="zh-CN" sz="3400">
                <a:cs typeface="Times New Roman" pitchFamily="18" charset="0"/>
              </a:rPr>
              <a:t>Hi, Jill</a:t>
            </a:r>
            <a:r>
              <a:rPr lang="zh-CN" altLang="en-US" sz="3400">
                <a:cs typeface="Times New Roman" pitchFamily="18" charset="0"/>
              </a:rPr>
              <a:t>”一句。</a:t>
            </a:r>
            <a:endParaRPr lang="en-US" altLang="zh-CN" sz="3400"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sz="3400">
                <a:cs typeface="Times New Roman" pitchFamily="18" charset="0"/>
              </a:rPr>
              <a:t> </a:t>
            </a:r>
            <a:r>
              <a:rPr lang="zh-CN" altLang="en-US" sz="3400">
                <a:cs typeface="Times New Roman" pitchFamily="18" charset="0"/>
              </a:rPr>
              <a:t>接下来，就可以确定“</a:t>
            </a:r>
            <a:r>
              <a:rPr lang="en-US" altLang="zh-CN" sz="3400">
                <a:cs typeface="Times New Roman" pitchFamily="18" charset="0"/>
              </a:rPr>
              <a:t>Not too bad.</a:t>
            </a:r>
            <a:r>
              <a:rPr lang="zh-CN" altLang="en-US" sz="3400">
                <a:cs typeface="Times New Roman" pitchFamily="18" charset="0"/>
              </a:rPr>
              <a:t>”是第二句。</a:t>
            </a:r>
            <a:endParaRPr lang="en-US" altLang="zh-CN" sz="3400"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3400"/>
              <a:t> 比较询问天气的问句和询问在下雨天里在做什么事情，可知应先问天气情况。</a:t>
            </a:r>
            <a:endParaRPr lang="en-US" altLang="zh-CN" sz="3400"/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3400"/>
              <a:t> 最后，通读一遍对话，看是否通顺。</a:t>
            </a:r>
            <a:endParaRPr lang="en-US" altLang="zh-CN" sz="3400"/>
          </a:p>
        </p:txBody>
      </p:sp>
      <p:sp>
        <p:nvSpPr>
          <p:cNvPr id="21508" name="WordArt 6"/>
          <p:cNvSpPr>
            <a:spLocks noChangeArrowheads="1" noChangeShapeType="1" noTextEdit="1"/>
          </p:cNvSpPr>
          <p:nvPr/>
        </p:nvSpPr>
        <p:spPr bwMode="auto">
          <a:xfrm>
            <a:off x="2438400" y="152400"/>
            <a:ext cx="3886200" cy="685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4000" kern="1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0000CC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思路指导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150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/>
          </p:cNvSpPr>
          <p:nvPr/>
        </p:nvSpPr>
        <p:spPr>
          <a:xfrm>
            <a:off x="76200" y="1676400"/>
            <a:ext cx="8915400" cy="45720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A: ___________________________________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B: ___________________________________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A: ___________________________________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B: ___________________________________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A: ___________________________________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B: ___________________________________ </a:t>
            </a:r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5800" y="2316163"/>
            <a:ext cx="37592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 too bad.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85800" y="1630363"/>
            <a:ext cx="60960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Hi, Jill. How’s it going?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85800" y="2982913"/>
            <a:ext cx="77216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How’s the weather in Nanjing?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85800" y="3657600"/>
            <a:ext cx="65024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It’s raining and very cool. 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09600" y="4343400"/>
            <a:ext cx="84582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are you doing in the rainy weather?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85800" y="4964113"/>
            <a:ext cx="79248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I’m reading a book in my room.</a:t>
            </a:r>
          </a:p>
        </p:txBody>
      </p:sp>
      <p:sp>
        <p:nvSpPr>
          <p:cNvPr id="22538" name="WordArt 6"/>
          <p:cNvSpPr>
            <a:spLocks noChangeArrowheads="1" noChangeShapeType="1" noTextEdit="1"/>
          </p:cNvSpPr>
          <p:nvPr/>
        </p:nvSpPr>
        <p:spPr bwMode="auto">
          <a:xfrm>
            <a:off x="685800" y="685800"/>
            <a:ext cx="7391400" cy="622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FF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Check the answers.</a:t>
            </a:r>
            <a:endParaRPr lang="zh-CN" altLang="en-US" sz="40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33FF"/>
              </a:soli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225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内容占位符 2"/>
          <p:cNvSpPr txBox="1">
            <a:spLocks/>
          </p:cNvSpPr>
          <p:nvPr/>
        </p:nvSpPr>
        <p:spPr>
          <a:xfrm>
            <a:off x="152400" y="1752600"/>
            <a:ext cx="8763000" cy="4495800"/>
          </a:xfrm>
          <a:prstGeom prst="rect">
            <a:avLst/>
          </a:prstGeom>
        </p:spPr>
        <p:txBody>
          <a:bodyPr/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A: _________________________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B: _________________________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A: _________________________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B: _________________________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A: __________________________________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B: __________________________________</a:t>
            </a:r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67200" y="152400"/>
            <a:ext cx="3733800" cy="1371600"/>
          </a:xfrm>
        </p:spPr>
        <p:txBody>
          <a:bodyPr/>
          <a:lstStyle/>
          <a:p>
            <a:pPr algn="l" eaLnBrk="1" hangingPunct="1">
              <a:lnSpc>
                <a:spcPct val="130000"/>
              </a:lnSpc>
            </a:pP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Make your own conversation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62000" y="2470150"/>
            <a:ext cx="383222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Great!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62000" y="1708150"/>
            <a:ext cx="60960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Hi, Li Ming. How’s it going?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62000" y="3200400"/>
            <a:ext cx="6183313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How’s the weather there?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762000" y="3886200"/>
            <a:ext cx="48768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It’s sunny and warm.</a:t>
            </a:r>
            <a:endParaRPr lang="en-US" altLang="zh-CN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739775" y="4648200"/>
            <a:ext cx="748982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are you doing on a sunny day?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762000" y="5334000"/>
            <a:ext cx="83058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I’m climbing mountains with my friends.</a:t>
            </a:r>
            <a:endParaRPr lang="en-US" altLang="zh-CN"/>
          </a:p>
        </p:txBody>
      </p:sp>
      <p:pic>
        <p:nvPicPr>
          <p:cNvPr id="23563" name="Picture 11" descr="E:\图片库\天气及标志符号\0363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288" y="914400"/>
            <a:ext cx="1357312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Picture 12" descr="E:\图片库\动作\4028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667000"/>
            <a:ext cx="2027238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5" name="WordArt 6"/>
          <p:cNvSpPr>
            <a:spLocks noChangeArrowheads="1" noChangeShapeType="1" noTextEdit="1"/>
          </p:cNvSpPr>
          <p:nvPr/>
        </p:nvSpPr>
        <p:spPr bwMode="auto">
          <a:xfrm>
            <a:off x="533400" y="533400"/>
            <a:ext cx="32766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Practice</a:t>
            </a:r>
            <a:endParaRPr lang="zh-CN" altLang="en-US" sz="40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338" grpId="0"/>
      <p:bldP spid="8" grpId="0" autoUpdateAnimBg="0"/>
      <p:bldP spid="9" grpId="0" autoUpdateAnimBg="0"/>
      <p:bldP spid="10" grpId="0" autoUpdateAnimBg="0"/>
      <p:bldP spid="11" grpId="0" autoUpdateAnimBg="0"/>
      <p:bldP spid="14" grpId="0" autoUpdateAnimBg="0"/>
      <p:bldP spid="15" grpId="0" autoUpdateAnimBg="0"/>
      <p:bldP spid="2356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133600"/>
            <a:ext cx="8077200" cy="41910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  <a:cs typeface="Times New Roman" pitchFamily="18" charset="0"/>
              </a:rPr>
              <a:t>A: Hello? Eric _________.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  <a:cs typeface="Times New Roman" pitchFamily="18" charset="0"/>
              </a:rPr>
              <a:t>B: Hi, Eric. It’s Peter here.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  <a:cs typeface="Times New Roman" pitchFamily="18" charset="0"/>
              </a:rPr>
              <a:t>A: Oh, Peter. ______ it going?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  <a:cs typeface="Times New Roman" pitchFamily="18" charset="0"/>
              </a:rPr>
              <a:t>B: Not too ____. We are ___ vacation in     Hongkong.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  <a:cs typeface="Times New Roman" pitchFamily="18" charset="0"/>
              </a:rPr>
              <a:t>A: How’s the _______ there?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28600" y="1447800"/>
            <a:ext cx="3886200" cy="6858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一、补全对话。</a:t>
            </a:r>
            <a:endParaRPr lang="en-US" altLang="zh-CN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581400" y="2209800"/>
            <a:ext cx="1981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speaking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 flipH="1">
            <a:off x="3352800" y="3549650"/>
            <a:ext cx="2362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How’s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743200" y="4191000"/>
            <a:ext cx="52212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bad                 on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208338" y="5530850"/>
            <a:ext cx="2735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weather</a:t>
            </a:r>
            <a:endParaRPr lang="en-US" altLang="zh-CN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11" name="WordArt 6"/>
          <p:cNvSpPr>
            <a:spLocks noChangeArrowheads="1" noChangeShapeType="1" noTextEdit="1"/>
          </p:cNvSpPr>
          <p:nvPr/>
        </p:nvSpPr>
        <p:spPr bwMode="auto">
          <a:xfrm>
            <a:off x="762000" y="762000"/>
            <a:ext cx="2971800" cy="6096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Exercise</a:t>
            </a:r>
            <a:endParaRPr lang="zh-CN" altLang="en-US" sz="40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6" grpId="0"/>
      <p:bldP spid="7" grpId="0" autoUpdateAnimBg="0"/>
      <p:bldP spid="8" grpId="0" autoUpdateAnimBg="0"/>
      <p:bldP spid="9" grpId="0" autoUpdateAnimBg="0"/>
      <p:bldP spid="10" grpId="0" autoUpdateAnimBg="0"/>
      <p:bldP spid="256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WordArt 6"/>
          <p:cNvSpPr>
            <a:spLocks noChangeArrowheads="1" noChangeShapeType="1" noTextEdit="1"/>
          </p:cNvSpPr>
          <p:nvPr/>
        </p:nvSpPr>
        <p:spPr bwMode="auto">
          <a:xfrm>
            <a:off x="533400" y="3657600"/>
            <a:ext cx="8382000" cy="2819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/>
                </a:gradFill>
                <a:latin typeface="Arial"/>
                <a:cs typeface="Arial"/>
              </a:rPr>
              <a:t>Section B </a:t>
            </a:r>
          </a:p>
          <a:p>
            <a:pPr algn="ctr"/>
            <a:r>
              <a:rPr lang="en-US" altLang="zh-CN" sz="1800" kern="1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/>
                </a:gradFill>
                <a:latin typeface="Arial"/>
                <a:cs typeface="Arial"/>
              </a:rPr>
              <a:t>3a-Self Check</a:t>
            </a:r>
            <a:endParaRPr lang="zh-CN" altLang="en-US" sz="1800" kern="10">
              <a:ln w="9525">
                <a:solidFill>
                  <a:srgbClr val="FF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5400000"/>
              </a:gradFill>
              <a:latin typeface="Arial"/>
              <a:cs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0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5" grpId="0" animBg="1"/>
      <p:bldP spid="3085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57200" y="1263650"/>
            <a:ext cx="8458200" cy="437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1813" indent="-531813">
              <a:lnSpc>
                <a:spcPct val="120000"/>
              </a:lnSpc>
            </a:pPr>
            <a:r>
              <a:rPr lang="en-US" altLang="zh-CN">
                <a:cs typeface="Times New Roman" pitchFamily="18" charset="0"/>
              </a:rPr>
              <a:t>B: It’s rainy and cool.</a:t>
            </a:r>
          </a:p>
          <a:p>
            <a:pPr marL="531813" indent="-531813">
              <a:lnSpc>
                <a:spcPct val="120000"/>
              </a:lnSpc>
            </a:pPr>
            <a:r>
              <a:rPr lang="en-US" altLang="zh-CN">
                <a:cs typeface="Times New Roman" pitchFamily="18" charset="0"/>
              </a:rPr>
              <a:t>A: What are you ______ there?</a:t>
            </a:r>
          </a:p>
          <a:p>
            <a:pPr marL="531813" indent="-531813">
              <a:lnSpc>
                <a:spcPct val="120000"/>
              </a:lnSpc>
            </a:pPr>
            <a:r>
              <a:rPr lang="en-US" altLang="zh-CN">
                <a:cs typeface="Times New Roman" pitchFamily="18" charset="0"/>
              </a:rPr>
              <a:t>B: We are shopping in the supermarket. </a:t>
            </a:r>
          </a:p>
          <a:p>
            <a:pPr marL="531813" indent="-531813">
              <a:lnSpc>
                <a:spcPct val="120000"/>
              </a:lnSpc>
            </a:pPr>
            <a:r>
              <a:rPr lang="en-US" altLang="zh-CN">
                <a:cs typeface="Times New Roman" pitchFamily="18" charset="0"/>
              </a:rPr>
              <a:t>A: The things are really nice and the prices are good.</a:t>
            </a:r>
          </a:p>
          <a:p>
            <a:pPr marL="531813" indent="-531813">
              <a:lnSpc>
                <a:spcPct val="120000"/>
              </a:lnSpc>
            </a:pPr>
            <a:r>
              <a:rPr lang="en-US" altLang="zh-CN">
                <a:cs typeface="Times New Roman" pitchFamily="18" charset="0"/>
              </a:rPr>
              <a:t>B:</a:t>
            </a:r>
            <a:r>
              <a:rPr lang="zh-CN" altLang="en-US">
                <a:cs typeface="Times New Roman" pitchFamily="18" charset="0"/>
              </a:rPr>
              <a:t> </a:t>
            </a:r>
            <a:r>
              <a:rPr lang="en-US" altLang="zh-CN">
                <a:cs typeface="Times New Roman" pitchFamily="18" charset="0"/>
              </a:rPr>
              <a:t>_______ good.   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962400" y="2025650"/>
            <a:ext cx="2735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doing</a:t>
            </a:r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074738" y="4616450"/>
            <a:ext cx="2735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Sounds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0" grpId="0" autoUpdateAnimBg="0"/>
      <p:bldP spid="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990600"/>
            <a:ext cx="8229600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</a:pPr>
            <a:r>
              <a:rPr kumimoji="1" lang="zh-CN" altLang="en-US">
                <a:cs typeface="Times New Roman" pitchFamily="18" charset="0"/>
              </a:rPr>
              <a:t>找一张你度假时照的照片，写一篇小短文向你的同学们介绍一下当时你度假的情况。包括以下内容如下：</a:t>
            </a:r>
            <a:endParaRPr kumimoji="1" lang="en-US" altLang="zh-CN">
              <a:cs typeface="Times New Roman" pitchFamily="18" charset="0"/>
            </a:endParaRPr>
          </a:p>
        </p:txBody>
      </p:sp>
      <p:sp>
        <p:nvSpPr>
          <p:cNvPr id="24580" name="WordArt 6"/>
          <p:cNvSpPr>
            <a:spLocks noChangeArrowheads="1" noChangeShapeType="1" noTextEdit="1"/>
          </p:cNvSpPr>
          <p:nvPr/>
        </p:nvSpPr>
        <p:spPr bwMode="auto">
          <a:xfrm>
            <a:off x="2514600" y="304800"/>
            <a:ext cx="35814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Homework</a:t>
            </a:r>
            <a:endParaRPr lang="zh-CN" altLang="en-US" sz="40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24581" name="Rectangle 2"/>
          <p:cNvSpPr>
            <a:spLocks noChangeArrowheads="1"/>
          </p:cNvSpPr>
          <p:nvPr/>
        </p:nvSpPr>
        <p:spPr bwMode="auto">
          <a:xfrm>
            <a:off x="609600" y="3276600"/>
            <a:ext cx="510540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zh-CN" altLang="en-US">
                <a:solidFill>
                  <a:srgbClr val="FF0000"/>
                </a:solidFill>
                <a:cs typeface="Times New Roman" pitchFamily="18" charset="0"/>
              </a:rPr>
              <a:t> 在何地度假</a:t>
            </a:r>
            <a:endParaRPr kumimoji="1" lang="en-US" altLang="zh-CN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zh-CN" altLang="en-US">
                <a:solidFill>
                  <a:srgbClr val="FF0000"/>
                </a:solidFill>
                <a:cs typeface="Times New Roman" pitchFamily="18" charset="0"/>
              </a:rPr>
              <a:t> 天气情况</a:t>
            </a:r>
            <a:endParaRPr kumimoji="1" lang="en-US" altLang="zh-CN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en-US" altLang="zh-CN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kumimoji="1" lang="zh-CN" altLang="en-US">
                <a:solidFill>
                  <a:srgbClr val="FF0000"/>
                </a:solidFill>
                <a:cs typeface="Times New Roman" pitchFamily="18" charset="0"/>
              </a:rPr>
              <a:t>你们正在进行的活动</a:t>
            </a:r>
            <a:endParaRPr kumimoji="1" lang="en-US" altLang="zh-CN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zh-CN" altLang="en-US">
                <a:solidFill>
                  <a:srgbClr val="FF0000"/>
                </a:solidFill>
                <a:cs typeface="Times New Roman" pitchFamily="18" charset="0"/>
              </a:rPr>
              <a:t> 你对假期的感受</a:t>
            </a:r>
            <a:endParaRPr kumimoji="1" lang="en-US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0" grpId="0" animBg="1"/>
      <p:bldP spid="2458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矩形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6" t="4234" b="8954"/>
          <a:stretch>
            <a:fillRect/>
          </a:stretch>
        </p:blipFill>
        <p:spPr bwMode="auto">
          <a:xfrm>
            <a:off x="-76200" y="3429000"/>
            <a:ext cx="90678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735013" y="24257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800" b="0"/>
          </a:p>
        </p:txBody>
      </p:sp>
      <p:pic>
        <p:nvPicPr>
          <p:cNvPr id="6" name="Picture 19" descr="http://pic15.nipic.com/20110630/2531170_080520638329_2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2"/>
          <a:stretch>
            <a:fillRect/>
          </a:stretch>
        </p:blipFill>
        <p:spPr bwMode="auto">
          <a:xfrm>
            <a:off x="1828800" y="3200400"/>
            <a:ext cx="4100513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1295400" y="2057400"/>
            <a:ext cx="5400675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Let's watch!</a:t>
            </a:r>
            <a:endParaRPr lang="zh-CN" altLang="en-US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3300"/>
              </a:soli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105" name="WordArt 6"/>
          <p:cNvSpPr>
            <a:spLocks noChangeArrowheads="1" noChangeShapeType="1" noTextEdit="1"/>
          </p:cNvSpPr>
          <p:nvPr/>
        </p:nvSpPr>
        <p:spPr bwMode="auto">
          <a:xfrm>
            <a:off x="2667000" y="990600"/>
            <a:ext cx="2665413" cy="8604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Lead in</a:t>
            </a:r>
            <a:endParaRPr lang="zh-CN" altLang="en-US" sz="4000" kern="1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/>
      <p:bldP spid="410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0" name="Picture 8" descr="http://static.quna.com/meishi/caipuimg/929/669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956050"/>
            <a:ext cx="2971800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15" descr="1551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360488"/>
            <a:ext cx="2590800" cy="176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7" name="Picture 17" descr="2384392_122523232368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29"/>
          <a:stretch>
            <a:fillRect/>
          </a:stretch>
        </p:blipFill>
        <p:spPr bwMode="auto">
          <a:xfrm>
            <a:off x="5943600" y="1360488"/>
            <a:ext cx="2819400" cy="176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9" name="Picture 19" descr="2114732_121158084943_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2"/>
          <a:stretch>
            <a:fillRect/>
          </a:stretch>
        </p:blipFill>
        <p:spPr bwMode="auto">
          <a:xfrm>
            <a:off x="304800" y="1352550"/>
            <a:ext cx="2819400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00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927475"/>
            <a:ext cx="28194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6" name="Picture 26" descr="8073352_140650038000_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94" r="68750" b="2942"/>
          <a:stretch>
            <a:fillRect/>
          </a:stretch>
        </p:blipFill>
        <p:spPr bwMode="auto">
          <a:xfrm>
            <a:off x="735013" y="3886200"/>
            <a:ext cx="1703387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1066800" y="3048000"/>
            <a:ext cx="1219200" cy="7620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skate</a:t>
            </a:r>
            <a:endParaRPr lang="zh-CN" alt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9400" y="3124200"/>
            <a:ext cx="1600200" cy="6858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winter</a:t>
            </a:r>
            <a:endParaRPr lang="zh-CN" alt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10000" y="3124200"/>
            <a:ext cx="1524000" cy="6858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snowy</a:t>
            </a:r>
            <a:endParaRPr lang="zh-CN" alt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" y="5867400"/>
            <a:ext cx="2133600" cy="6858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snowman</a:t>
            </a:r>
            <a:endParaRPr lang="zh-CN" alt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76600" y="5943600"/>
            <a:ext cx="2133600" cy="6858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Russian</a:t>
            </a:r>
            <a:endParaRPr lang="zh-CN" alt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3" name="WordArt 13"/>
          <p:cNvSpPr>
            <a:spLocks noChangeArrowheads="1" noChangeShapeType="1" noTextEdit="1"/>
          </p:cNvSpPr>
          <p:nvPr/>
        </p:nvSpPr>
        <p:spPr bwMode="auto">
          <a:xfrm>
            <a:off x="2401888" y="452438"/>
            <a:ext cx="4608512" cy="614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FF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Main Words</a:t>
            </a:r>
            <a:endParaRPr lang="zh-CN" altLang="en-US" kern="10">
              <a:ln w="12700">
                <a:solidFill>
                  <a:srgbClr val="FF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" name="矩形 8"/>
          <p:cNvSpPr/>
          <p:nvPr/>
        </p:nvSpPr>
        <p:spPr>
          <a:xfrm>
            <a:off x="6400800" y="5867400"/>
            <a:ext cx="2133600" cy="6858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rainy</a:t>
            </a:r>
            <a:endParaRPr lang="zh-CN" alt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5133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>
          <a:xfrm>
            <a:off x="685800" y="2895600"/>
            <a:ext cx="7924800" cy="3505200"/>
          </a:xfrm>
          <a:prstGeom prst="rect">
            <a:avLst/>
          </a:prstGeom>
        </p:spPr>
        <p:txBody>
          <a:bodyPr/>
          <a:lstStyle>
            <a:lvl1pPr marL="1079500" indent="-10795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1544638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952625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2360613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7686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3225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683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4140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5974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1. A: How’s the ________ in Harbin?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   B: It’s _______.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   A: What’s the girl wearing?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   B: She’s ________ a ____ and warm clothes.  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590800" y="3581400"/>
            <a:ext cx="16764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snowy</a:t>
            </a:r>
            <a:endParaRPr lang="en-US" altLang="zh-CN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886200" y="2895600"/>
            <a:ext cx="19050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weather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971800" y="4887913"/>
            <a:ext cx="35052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wearing      hat</a:t>
            </a:r>
            <a:endParaRPr lang="en-US" altLang="zh-CN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8" name="WordArt 6"/>
          <p:cNvSpPr>
            <a:spLocks noChangeArrowheads="1" noChangeShapeType="1" noTextEdit="1"/>
          </p:cNvSpPr>
          <p:nvPr/>
        </p:nvSpPr>
        <p:spPr bwMode="auto">
          <a:xfrm>
            <a:off x="685800" y="609600"/>
            <a:ext cx="3962400" cy="13081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156B13"/>
                    </a:gs>
                    <a:gs pos="25000">
                      <a:srgbClr val="9CB86E"/>
                    </a:gs>
                    <a:gs pos="50000">
                      <a:srgbClr val="DDEBCF"/>
                    </a:gs>
                    <a:gs pos="75000">
                      <a:srgbClr val="9CB86E"/>
                    </a:gs>
                    <a:gs pos="100000">
                      <a:srgbClr val="156B13"/>
                    </a:gs>
                  </a:gsLst>
                  <a:lin ang="5400000" scaled="1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Free Talk</a:t>
            </a:r>
            <a:endParaRPr lang="zh-CN" altLang="en-US" sz="4000" kern="10">
              <a:ln w="9525">
                <a:solidFill>
                  <a:srgbClr val="008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156B13"/>
                  </a:gs>
                  <a:gs pos="25000">
                    <a:srgbClr val="9CB86E"/>
                  </a:gs>
                  <a:gs pos="50000">
                    <a:srgbClr val="DDEBCF"/>
                  </a:gs>
                  <a:gs pos="75000">
                    <a:srgbClr val="9CB86E"/>
                  </a:gs>
                  <a:gs pos="100000">
                    <a:srgbClr val="156B13"/>
                  </a:gs>
                </a:gsLst>
                <a:lin ang="5400000" scaled="1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pic>
        <p:nvPicPr>
          <p:cNvPr id="6159" name="Picture 15" descr="14141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00200"/>
            <a:ext cx="1143000" cy="114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3" name="Picture 19" descr="2457331_093834724000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5"/>
          <a:stretch>
            <a:fillRect/>
          </a:stretch>
        </p:blipFill>
        <p:spPr bwMode="auto">
          <a:xfrm>
            <a:off x="5181600" y="457200"/>
            <a:ext cx="3581400" cy="225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615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7" name="Picture 13" descr="3320946_110258284000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85"/>
          <a:stretch>
            <a:fillRect/>
          </a:stretch>
        </p:blipFill>
        <p:spPr bwMode="auto">
          <a:xfrm>
            <a:off x="2286000" y="454025"/>
            <a:ext cx="4191000" cy="267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内容占位符 2"/>
          <p:cNvSpPr txBox="1">
            <a:spLocks/>
          </p:cNvSpPr>
          <p:nvPr/>
        </p:nvSpPr>
        <p:spPr>
          <a:xfrm>
            <a:off x="609600" y="3289300"/>
            <a:ext cx="8077200" cy="2819400"/>
          </a:xfrm>
          <a:prstGeom prst="rect">
            <a:avLst/>
          </a:prstGeom>
        </p:spPr>
        <p:txBody>
          <a:bodyPr/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2. A: _______ the _______ in Harbin?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   B: It’s _______.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   A: _____ are they ______?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   B: They’re _______ in the _____.  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828800" y="3289300"/>
            <a:ext cx="50292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How’s         weather</a:t>
            </a:r>
            <a:endParaRPr lang="en-US" altLang="zh-CN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587625" y="3929063"/>
            <a:ext cx="22129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snowy</a:t>
            </a:r>
            <a:endParaRPr lang="en-US" altLang="zh-CN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676400" y="4595813"/>
            <a:ext cx="61722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                doing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3352800" y="5270500"/>
            <a:ext cx="523081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playing             snow</a:t>
            </a:r>
            <a:endParaRPr lang="en-US" altLang="zh-CN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7" name="Picture 5" descr="http://img1.2345.com/xiaoimg/api_images/sign_4399/b/54/396215img_b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200"/>
            <a:ext cx="28956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86" name="Group 18"/>
          <p:cNvGrpSpPr>
            <a:grpSpLocks/>
          </p:cNvGrpSpPr>
          <p:nvPr/>
        </p:nvGrpSpPr>
        <p:grpSpPr bwMode="auto">
          <a:xfrm>
            <a:off x="2057400" y="2819400"/>
            <a:ext cx="5181600" cy="2005013"/>
            <a:chOff x="1296" y="1776"/>
            <a:chExt cx="3264" cy="1263"/>
          </a:xfrm>
        </p:grpSpPr>
        <p:pic>
          <p:nvPicPr>
            <p:cNvPr id="7185" name="Picture 17" descr="5085138_092940197000_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031" b="28125"/>
            <a:stretch>
              <a:fillRect/>
            </a:stretch>
          </p:blipFill>
          <p:spPr bwMode="auto">
            <a:xfrm>
              <a:off x="1392" y="1776"/>
              <a:ext cx="3168" cy="1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1" name="Picture 13" descr="2869171_093820041598_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33"/>
            <a:stretch>
              <a:fillRect/>
            </a:stretch>
          </p:blipFill>
          <p:spPr bwMode="auto">
            <a:xfrm>
              <a:off x="1296" y="2127"/>
              <a:ext cx="1296" cy="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内容占位符 2"/>
          <p:cNvSpPr txBox="1">
            <a:spLocks/>
          </p:cNvSpPr>
          <p:nvPr/>
        </p:nvSpPr>
        <p:spPr>
          <a:xfrm>
            <a:off x="152400" y="457200"/>
            <a:ext cx="6096000" cy="2362200"/>
          </a:xfrm>
          <a:prstGeom prst="rect">
            <a:avLst/>
          </a:prstGeom>
        </p:spPr>
        <p:txBody>
          <a:bodyPr/>
          <a:lstStyle>
            <a:lvl1pPr marL="514350" indent="-514350" eaLnBrk="0" hangingPunct="0">
              <a:tabLst>
                <a:tab pos="984250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tabLst>
                <a:tab pos="984250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tabLst>
                <a:tab pos="984250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tabLst>
                <a:tab pos="984250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tabLst>
                <a:tab pos="984250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84250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84250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84250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84250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3. A: What ____ they _____?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   B: They ___________ on 	 	the river.  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228600" y="4800600"/>
            <a:ext cx="8915400" cy="1752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4. A: _______ the man ______?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   B: He’s ______ a photo of the _________.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514600" y="609600"/>
            <a:ext cx="3657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are           doing</a:t>
            </a:r>
            <a:endParaRPr lang="en-US" altLang="zh-CN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292350" y="1295400"/>
            <a:ext cx="2813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are skating</a:t>
            </a:r>
            <a:endParaRPr lang="en-US" altLang="zh-CN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365250" y="4921250"/>
            <a:ext cx="5721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What’s                  doing</a:t>
            </a:r>
            <a:endParaRPr lang="en-US" altLang="zh-CN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362200" y="5638800"/>
            <a:ext cx="1752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taking</a:t>
            </a:r>
            <a:endParaRPr lang="en-US" altLang="zh-CN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6553200" y="5638800"/>
            <a:ext cx="2057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snowman</a:t>
            </a:r>
            <a:endParaRPr lang="en-US" altLang="zh-CN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0" grpId="0"/>
      <p:bldP spid="11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1676400" y="914400"/>
            <a:ext cx="6553200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en-US" altLang="zh-CN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Fill in the blanks with the words in the box.</a:t>
            </a:r>
          </a:p>
        </p:txBody>
      </p:sp>
      <p:sp>
        <p:nvSpPr>
          <p:cNvPr id="8196" name="Oval 2"/>
          <p:cNvSpPr>
            <a:spLocks noChangeArrowheads="1"/>
          </p:cNvSpPr>
          <p:nvPr/>
        </p:nvSpPr>
        <p:spPr bwMode="auto">
          <a:xfrm>
            <a:off x="533400" y="1104900"/>
            <a:ext cx="900113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15000"/>
              </a:lnSpc>
            </a:pPr>
            <a:r>
              <a:rPr lang="en-US" altLang="zh-CN">
                <a:latin typeface="Arial" charset="0"/>
              </a:rPr>
              <a:t>3a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133600" y="2286000"/>
            <a:ext cx="5181600" cy="1447800"/>
          </a:xfrm>
          <a:prstGeom prst="rect">
            <a:avLst/>
          </a:prstGeom>
          <a:solidFill>
            <a:srgbClr val="FF9900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5000"/>
              </a:lnSpc>
            </a:pPr>
            <a:r>
              <a:rPr lang="en-US" altLang="zh-CN">
                <a:solidFill>
                  <a:schemeClr val="bg1"/>
                </a:solidFill>
                <a:cs typeface="Times New Roman" pitchFamily="18" charset="0"/>
              </a:rPr>
              <a:t>skating,  buying,  playing,  taking,  snowy,  windy</a:t>
            </a:r>
            <a:endParaRPr lang="zh-CN" altLang="en-US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199" name="WordArt 6"/>
          <p:cNvSpPr>
            <a:spLocks noChangeArrowheads="1" noChangeShapeType="1" noTextEdit="1"/>
          </p:cNvSpPr>
          <p:nvPr/>
        </p:nvSpPr>
        <p:spPr bwMode="auto">
          <a:xfrm>
            <a:off x="457200" y="152400"/>
            <a:ext cx="2743200" cy="8509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path path="rect">
                    <a:fillToRect t="100000" r="100000"/>
                  </a:path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Writing</a:t>
            </a:r>
            <a:endParaRPr lang="zh-CN" altLang="en-US" sz="40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path path="rect">
                  <a:fillToRect t="100000" r="100000"/>
                </a:path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6146" name="内容占位符 2"/>
          <p:cNvSpPr>
            <a:spLocks/>
          </p:cNvSpPr>
          <p:nvPr/>
        </p:nvSpPr>
        <p:spPr bwMode="auto">
          <a:xfrm>
            <a:off x="228600" y="3886200"/>
            <a:ext cx="8763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altLang="zh-CN">
                <a:cs typeface="Times New Roman" pitchFamily="18" charset="0"/>
              </a:rPr>
              <a:t>Dear Xiao Lu, </a:t>
            </a:r>
          </a:p>
          <a:p>
            <a:pPr>
              <a:lnSpc>
                <a:spcPct val="115000"/>
              </a:lnSpc>
            </a:pPr>
            <a:r>
              <a:rPr lang="en-US" altLang="zh-CN">
                <a:cs typeface="Times New Roman" pitchFamily="18" charset="0"/>
              </a:rPr>
              <a:t>It’s winter in Harbin. The weather is ________ and _______. People are wearing hats and sweaters, but they’re having fun. </a:t>
            </a:r>
          </a:p>
        </p:txBody>
      </p:sp>
      <p:pic>
        <p:nvPicPr>
          <p:cNvPr id="8201" name="Picture 9" descr="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96" b="63939"/>
          <a:stretch>
            <a:fillRect/>
          </a:stretch>
        </p:blipFill>
        <p:spPr bwMode="auto">
          <a:xfrm>
            <a:off x="7315200" y="3200400"/>
            <a:ext cx="1524000" cy="12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 animBg="1"/>
      <p:bldP spid="18" grpId="0" animBg="1"/>
      <p:bldP spid="8199" grpId="0" animBg="1"/>
      <p:bldP spid="6146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1932</TotalTime>
  <Words>1538</Words>
  <Application>Microsoft Office PowerPoint</Application>
  <PresentationFormat>全屏显示(4:3)</PresentationFormat>
  <Paragraphs>195</Paragraphs>
  <Slides>32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8" baseType="lpstr">
      <vt:lpstr>Arial</vt:lpstr>
      <vt:lpstr>宋体</vt:lpstr>
      <vt:lpstr>Calibri</vt:lpstr>
      <vt:lpstr>Times New Roman</vt:lpstr>
      <vt:lpstr>Wingdings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Make your own conversation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lastModifiedBy>user</cp:lastModifiedBy>
  <cp:revision>322</cp:revision>
  <cp:lastPrinted>1601-01-01T00:00:00Z</cp:lastPrinted>
  <dcterms:created xsi:type="dcterms:W3CDTF">1601-01-01T00:00:00Z</dcterms:created>
  <dcterms:modified xsi:type="dcterms:W3CDTF">2015-08-12T02:15:25Z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